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92D"/>
    <a:srgbClr val="DD3F50"/>
    <a:srgbClr val="8D0939"/>
    <a:srgbClr val="AC8EAD"/>
    <a:srgbClr val="FF5050"/>
    <a:srgbClr val="FFCC66"/>
    <a:srgbClr val="FF6E0D"/>
    <a:srgbClr val="AAE2F4"/>
    <a:srgbClr val="DEEBF7"/>
    <a:srgbClr val="62D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369D-2B83-49EA-AD56-CF6C5C37827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10B7B-9DE2-4727-BF0F-F4DE7A27E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94198-5976-4CB8-A3DE-C8898ACEBE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9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3249387-0E9A-4122-97C3-73270E07E8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963" y="4990207"/>
            <a:ext cx="4322073" cy="173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2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67" y="791308"/>
            <a:ext cx="11227777" cy="5952007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 Same Side Corner Rectangle 9"/>
          <p:cNvSpPr/>
          <p:nvPr userDrawn="1"/>
        </p:nvSpPr>
        <p:spPr>
          <a:xfrm rot="5400000">
            <a:off x="107010" y="100782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A52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9">
            <a:extLst>
              <a:ext uri="{FF2B5EF4-FFF2-40B4-BE49-F238E27FC236}">
                <a16:creationId xmlns:a16="http://schemas.microsoft.com/office/drawing/2014/main" xmlns="" id="{B555ACE8-C117-4773-9876-0BB730B9C4EB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3AA03AEB-58CC-4051-8EB4-BC5483C3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67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E9D361E-ADDE-4003-8E47-40245055C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5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046E6F9-2709-48E2-B80C-9354A787B4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424" y="782515"/>
            <a:ext cx="5338622" cy="5938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955" y="782513"/>
            <a:ext cx="5693245" cy="5938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ound Same Side Corner Rectangle 9">
            <a:extLst>
              <a:ext uri="{FF2B5EF4-FFF2-40B4-BE49-F238E27FC236}">
                <a16:creationId xmlns:a16="http://schemas.microsoft.com/office/drawing/2014/main" xmlns="" id="{3E8C5EA8-BD37-4EDE-84E0-0CA2C17E023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1DD56CD7-3211-490C-94FA-35F53B93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424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548B287-760D-4C72-9280-6481EEB01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46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023" y="804084"/>
            <a:ext cx="5500977" cy="688311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024" y="1583172"/>
            <a:ext cx="5500976" cy="51233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9610" y="804083"/>
            <a:ext cx="5580185" cy="688311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ound Same Side Corner Rectangle 9">
            <a:extLst>
              <a:ext uri="{FF2B5EF4-FFF2-40B4-BE49-F238E27FC236}">
                <a16:creationId xmlns:a16="http://schemas.microsoft.com/office/drawing/2014/main" xmlns="" id="{4C22F295-A19D-4D75-8267-A86DBA51B4FF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xmlns="" id="{EE40025F-A244-4FBC-8985-75EDB70B56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9610" y="1598168"/>
            <a:ext cx="5580185" cy="51233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80DF3DB3-D1C9-4920-B316-0B48C5B4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23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07CD890-4617-4637-98F9-F091CA797F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xmlns="" id="{BDBAB0E5-F63C-4D42-9543-61063EE31A4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F566D60B-A4B4-4AC5-94EA-2B726634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23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20AA4F6-1192-4540-944E-D5FE56665E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4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91619AA-2DF7-4F8D-9A18-BC1DC066C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1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4228" y="168473"/>
            <a:ext cx="6921087" cy="65530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 Same Side Corner Rectangle 9">
            <a:extLst>
              <a:ext uri="{FF2B5EF4-FFF2-40B4-BE49-F238E27FC236}">
                <a16:creationId xmlns:a16="http://schemas.microsoft.com/office/drawing/2014/main" xmlns="" id="{43AFD42F-EDAB-4E2F-B585-40CD57EA9F6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8CFD4BC4-4EEA-4BAB-8FA5-B6FEEEC6748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57226" y="1199464"/>
            <a:ext cx="4114799" cy="55220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2D86FA8D-7C75-4454-9F99-4CB79CF89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6" y="168473"/>
            <a:ext cx="4114799" cy="95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AEBFB05-767C-409F-BE83-3A19CED493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3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 Same Side Corner Rectangle 9">
            <a:extLst>
              <a:ext uri="{FF2B5EF4-FFF2-40B4-BE49-F238E27FC236}">
                <a16:creationId xmlns:a16="http://schemas.microsoft.com/office/drawing/2014/main" xmlns="" id="{43AFD42F-EDAB-4E2F-B585-40CD57EA9F6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8CFD4BC4-4EEA-4BAB-8FA5-B6FEEEC6748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57226" y="1199464"/>
            <a:ext cx="4114799" cy="55220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xmlns="" id="{73596A09-7747-447A-B1DA-F2731503D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34228" y="168473"/>
            <a:ext cx="6877125" cy="65530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D5EADB6-6EC3-4811-A45C-385C52D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6" y="168473"/>
            <a:ext cx="4114799" cy="95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8991DDC-FDBC-4EC0-B8FC-0F58B6A217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5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111" y="138976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111" y="846994"/>
            <a:ext cx="11227777" cy="5329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D99350-F281-493A-97EF-95042A4991E8}"/>
              </a:ext>
            </a:extLst>
          </p:cNvPr>
          <p:cNvSpPr/>
          <p:nvPr userDrawn="1"/>
        </p:nvSpPr>
        <p:spPr>
          <a:xfrm>
            <a:off x="0" y="6792532"/>
            <a:ext cx="8610600" cy="82591"/>
          </a:xfrm>
          <a:prstGeom prst="rect">
            <a:avLst/>
          </a:prstGeom>
          <a:solidFill>
            <a:srgbClr val="009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80DE98E-EE17-4BC8-84C1-FB856FFB9061}"/>
              </a:ext>
            </a:extLst>
          </p:cNvPr>
          <p:cNvSpPr/>
          <p:nvPr userDrawn="1"/>
        </p:nvSpPr>
        <p:spPr>
          <a:xfrm>
            <a:off x="8610600" y="6792295"/>
            <a:ext cx="3581400" cy="82568"/>
          </a:xfrm>
          <a:prstGeom prst="rect">
            <a:avLst/>
          </a:prstGeom>
          <a:solidFill>
            <a:srgbClr val="4D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8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accent5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1440" y="262412"/>
            <a:ext cx="7396314" cy="1309255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onstantia" panose="02030602050306030303" pitchFamily="18" charset="0"/>
              </a:rPr>
              <a:t> DRUG_DRUG INTRACTIONS</a:t>
            </a:r>
            <a:endParaRPr lang="en-US" sz="3600" dirty="0">
              <a:latin typeface="Constantia" panose="02030602050306030303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12975" y="1403873"/>
            <a:ext cx="9625869" cy="130925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 smtClean="0">
                <a:latin typeface="Constantia" panose="02030602050306030303" pitchFamily="18" charset="0"/>
              </a:rPr>
              <a:t>  IN PSYCHOPHARMACOLOGY</a:t>
            </a:r>
            <a:endParaRPr lang="en-US" sz="4000" dirty="0">
              <a:latin typeface="Constantia" panose="02030602050306030303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17109" y="3992519"/>
            <a:ext cx="8968292" cy="55519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smtClean="0">
                <a:latin typeface="Constantia" panose="02030602050306030303" pitchFamily="18" charset="0"/>
              </a:rPr>
              <a:t>         Assistant </a:t>
            </a:r>
            <a:r>
              <a:rPr lang="en-US" sz="2400" dirty="0" smtClean="0">
                <a:latin typeface="Constantia" panose="02030602050306030303" pitchFamily="18" charset="0"/>
              </a:rPr>
              <a:t>professor of psychiatry</a:t>
            </a:r>
            <a:endParaRPr lang="en-US" sz="2400" dirty="0">
              <a:latin typeface="Constantia" panose="02030602050306030303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76954" y="3018852"/>
            <a:ext cx="6400800" cy="973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Mehrdad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Ghaemmaghami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  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7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836127" y="1057619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Quinidine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TCA       +        Procainamide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Low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Poteney</a:t>
            </a:r>
            <a:r>
              <a:rPr lang="en-US" sz="2800" cap="none" dirty="0" smtClean="0">
                <a:latin typeface="Constantia" panose="02030602050306030303" pitchFamily="18" charset="0"/>
              </a:rPr>
              <a:t>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Ap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454349" y="1732101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CARDIAC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CONDUCTION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81042" y="3481329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TCA        +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Clonidine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318691" y="4166828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ANTAGONIZE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ANTI HTN EFFECTS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8318691" y="1993219"/>
            <a:ext cx="90440" cy="44255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0636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9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9" grpId="0"/>
      <p:bldP spid="10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756740" y="2203372"/>
            <a:ext cx="9948899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TCA     +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Sufonyl</a:t>
            </a:r>
            <a:r>
              <a:rPr lang="en-US" sz="2800" cap="none" dirty="0" smtClean="0">
                <a:latin typeface="Constantia" panose="02030602050306030303" pitchFamily="18" charset="0"/>
              </a:rPr>
              <a:t> Urea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Hypoglycenic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Agents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294389" y="2888871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HYPOSYLOGCEMIA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66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755444" y="2502709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                           AP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</a:t>
            </a:r>
            <a:r>
              <a:rPr lang="en-US" sz="2800" dirty="0">
                <a:latin typeface="Constantia" panose="02030602050306030303" pitchFamily="18" charset="0"/>
              </a:rPr>
              <a:t>TCA</a:t>
            </a:r>
            <a:r>
              <a:rPr lang="en-US" sz="2800" dirty="0" smtClean="0">
                <a:latin typeface="Constantia" panose="02030602050306030303" pitchFamily="18" charset="0"/>
              </a:rPr>
              <a:t>        +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Cimetidine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Ritalin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Antifungal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Macrolid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dirty="0">
                <a:latin typeface="Constantia" panose="02030602050306030303" pitchFamily="18" charset="0"/>
              </a:rPr>
              <a:t> </a:t>
            </a:r>
            <a:r>
              <a:rPr lang="en-US" sz="2800" dirty="0" smtClean="0">
                <a:latin typeface="Constantia" panose="02030602050306030303" pitchFamily="18" charset="0"/>
              </a:rPr>
              <a:t>                          CACB</a:t>
            </a:r>
          </a:p>
          <a:p>
            <a:r>
              <a:rPr lang="en-US" sz="2800" dirty="0">
                <a:latin typeface="Constantia" panose="02030602050306030303" pitchFamily="18" charset="0"/>
              </a:rPr>
              <a:t> </a:t>
            </a:r>
            <a:r>
              <a:rPr lang="en-US" sz="2800" dirty="0" smtClean="0">
                <a:latin typeface="Constantia" panose="02030602050306030303" pitchFamily="18" charset="0"/>
              </a:rPr>
              <a:t>                          SSRI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Bupropine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238009" y="2027226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55444" y="4351661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TCA        +        CARBA</a:t>
            </a:r>
          </a:p>
          <a:p>
            <a:r>
              <a:rPr lang="en-US" sz="2800" dirty="0">
                <a:latin typeface="Constantia" panose="02030602050306030303" pitchFamily="18" charset="0"/>
              </a:rPr>
              <a:t> </a:t>
            </a:r>
            <a:r>
              <a:rPr lang="en-US" sz="2800" dirty="0" smtClean="0">
                <a:latin typeface="Constantia" panose="02030602050306030303" pitchFamily="18" charset="0"/>
              </a:rPr>
              <a:t>             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Chronic Alcohol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Cigarrete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209927" y="4706423"/>
            <a:ext cx="1326630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8043200" y="4760091"/>
            <a:ext cx="90440" cy="44255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p Arrow 2"/>
          <p:cNvSpPr/>
          <p:nvPr/>
        </p:nvSpPr>
        <p:spPr>
          <a:xfrm>
            <a:off x="8133640" y="2071171"/>
            <a:ext cx="104369" cy="431538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9954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6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9" grpId="0"/>
      <p:bldP spid="10" grpId="0"/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25377" y="2580690"/>
            <a:ext cx="7227065" cy="82317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BNZ+CARBA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025377" y="525780"/>
            <a:ext cx="6786391" cy="187762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err="1" smtClean="0">
                <a:latin typeface="Constantia" panose="02030602050306030303" pitchFamily="18" charset="0"/>
              </a:rPr>
              <a:t>BNZ+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Barbiturates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Narcotics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Ethanol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7034470" y="2579009"/>
            <a:ext cx="3901826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BNZ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6968369" y="2738356"/>
            <a:ext cx="110757" cy="36355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49611" y="4057651"/>
            <a:ext cx="6484414" cy="19457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err="1" smtClean="0">
                <a:latin typeface="Constantia" panose="02030602050306030303" pitchFamily="18" charset="0"/>
              </a:rPr>
              <a:t>BNZ+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Macrdide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Antifungals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Fluvoxamine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Cimetidine</a:t>
            </a:r>
            <a:endParaRPr lang="en-US" sz="2800" cap="none" dirty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7057092" y="790865"/>
            <a:ext cx="3901826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CNS DEPRESS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968369" y="920501"/>
            <a:ext cx="110757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7073636" y="4694076"/>
            <a:ext cx="3901826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BNZ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4" name="Up Arrow 23"/>
          <p:cNvSpPr/>
          <p:nvPr/>
        </p:nvSpPr>
        <p:spPr>
          <a:xfrm>
            <a:off x="6984913" y="4823712"/>
            <a:ext cx="110757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48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7" grpId="0"/>
      <p:bldP spid="18" grpId="0" animBg="1"/>
      <p:bldP spid="20" grpId="0"/>
      <p:bldP spid="21" grpId="0"/>
      <p:bldP spid="3" grpId="0" animBg="1"/>
      <p:bldP spid="23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94002" y="3978994"/>
            <a:ext cx="7227065" cy="82317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2D6 INHILOITORS</a:t>
            </a:r>
            <a:r>
              <a:rPr lang="en-US" sz="2800" dirty="0" smtClean="0">
                <a:latin typeface="Constantia" panose="02030602050306030303" pitchFamily="18" charset="0"/>
              </a:rPr>
              <a:t>+CODEINE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                    TRAMADOL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94002" y="669794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2D6 </a:t>
            </a:r>
            <a:r>
              <a:rPr lang="en-US" sz="2800" dirty="0" err="1" smtClean="0">
                <a:solidFill>
                  <a:srgbClr val="FF0000"/>
                </a:solidFill>
                <a:latin typeface="Constantia" panose="02030602050306030303" pitchFamily="18" charset="0"/>
              </a:rPr>
              <a:t>INHIbITORS</a:t>
            </a:r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          </a:t>
            </a:r>
            <a:r>
              <a:rPr lang="en-US" sz="2800" dirty="0" smtClean="0">
                <a:latin typeface="Constantia" panose="02030602050306030303" pitchFamily="18" charset="0"/>
              </a:rPr>
              <a:t>TCA</a:t>
            </a: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Fluxetine</a:t>
            </a:r>
            <a:r>
              <a:rPr lang="en-US" sz="2800" cap="none" dirty="0" smtClean="0">
                <a:latin typeface="Constantia" panose="02030602050306030303" pitchFamily="18" charset="0"/>
              </a:rPr>
              <a:t>                        Type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Ic</a:t>
            </a:r>
            <a:r>
              <a:rPr lang="en-US" sz="2800" cap="none" dirty="0" smtClean="0">
                <a:latin typeface="Constantia" panose="02030602050306030303" pitchFamily="18" charset="0"/>
              </a:rPr>
              <a:t>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Antiarrhythmics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Paroxetine          +         (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Flecanide_propafenone</a:t>
            </a:r>
            <a:r>
              <a:rPr lang="en-US" sz="2800" cap="none" dirty="0" smtClean="0">
                <a:latin typeface="Constantia" panose="02030602050306030303" pitchFamily="18" charset="0"/>
              </a:rPr>
              <a:t>)</a:t>
            </a:r>
          </a:p>
          <a:p>
            <a:r>
              <a:rPr lang="en-US" sz="2800" cap="none" smtClean="0">
                <a:latin typeface="Constantia" panose="02030602050306030303" pitchFamily="18" charset="0"/>
              </a:rPr>
              <a:t>Bupropion                       AP      BB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Doloxetine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Sertralin</a:t>
            </a:r>
            <a:endParaRPr lang="en-US" sz="2800" cap="none" dirty="0">
              <a:latin typeface="Constantia" panose="02030602050306030303" pitchFamily="18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8548479" y="3729283"/>
            <a:ext cx="1306107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97973" y="5247281"/>
            <a:ext cx="6484414" cy="82317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Constantia" panose="02030602050306030303" pitchFamily="18" charset="0"/>
              </a:rPr>
              <a:t>2D6 </a:t>
            </a:r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INHILOITORS</a:t>
            </a:r>
            <a:r>
              <a:rPr lang="en-US" sz="2800" dirty="0" smtClean="0">
                <a:latin typeface="Constantia" panose="02030602050306030303" pitchFamily="18" charset="0"/>
              </a:rPr>
              <a:t>+TAMOXIFEN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10278712" y="1401476"/>
            <a:ext cx="1735177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10163059" y="1531112"/>
            <a:ext cx="76186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8571102" y="5302883"/>
            <a:ext cx="3901826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765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0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7" grpId="0"/>
      <p:bldP spid="20" grpId="0"/>
      <p:bldP spid="21" grpId="0"/>
      <p:bldP spid="3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780840" y="2110310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3A4 </a:t>
            </a:r>
            <a:r>
              <a:rPr lang="en-US" sz="2800" dirty="0" err="1" smtClean="0">
                <a:solidFill>
                  <a:srgbClr val="FF0000"/>
                </a:solidFill>
                <a:latin typeface="Constantia" panose="02030602050306030303" pitchFamily="18" charset="0"/>
              </a:rPr>
              <a:t>INhIBITorS</a:t>
            </a:r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         </a:t>
            </a:r>
            <a:r>
              <a:rPr lang="en-US" sz="2800" cap="none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Pimozide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Fluxetine</a:t>
            </a:r>
            <a:r>
              <a:rPr lang="en-US" sz="2800" cap="none" dirty="0" smtClean="0">
                <a:latin typeface="Constantia" panose="02030602050306030303" pitchFamily="18" charset="0"/>
              </a:rPr>
              <a:t>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Methadon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Fluvoxamine      </a:t>
            </a:r>
            <a:r>
              <a:rPr lang="en-US" sz="2800" dirty="0" smtClean="0">
                <a:latin typeface="Constantia" panose="02030602050306030303" pitchFamily="18" charset="0"/>
              </a:rPr>
              <a:t>+          CACB</a:t>
            </a: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Sertralin</a:t>
            </a:r>
            <a:r>
              <a:rPr lang="en-US" sz="2800" dirty="0" smtClean="0">
                <a:latin typeface="Constantia" panose="02030602050306030303" pitchFamily="18" charset="0"/>
              </a:rPr>
              <a:t>              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Statins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Carba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Fantanyl</a:t>
            </a:r>
            <a:endParaRPr lang="en-US" sz="2800" cap="none" dirty="0" smtClean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889290" y="3020956"/>
            <a:ext cx="1735177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800567" y="3150592"/>
            <a:ext cx="88723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53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09440" y="1828092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2C </a:t>
            </a:r>
            <a:r>
              <a:rPr lang="en-US" sz="2800" dirty="0" err="1" smtClean="0">
                <a:solidFill>
                  <a:srgbClr val="FF0000"/>
                </a:solidFill>
                <a:latin typeface="Constantia" panose="02030602050306030303" pitchFamily="18" charset="0"/>
              </a:rPr>
              <a:t>INHIBIToRS</a:t>
            </a:r>
            <a:r>
              <a:rPr lang="en-US" sz="28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Diazpam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Fluxetine</a:t>
            </a:r>
            <a:r>
              <a:rPr lang="en-US" sz="2800" cap="none" dirty="0" smtClean="0">
                <a:latin typeface="Constantia" panose="02030602050306030303" pitchFamily="18" charset="0"/>
              </a:rPr>
              <a:t>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Warfarim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Fluvoxamine      +         Phenytoin</a:t>
            </a:r>
          </a:p>
          <a:p>
            <a:r>
              <a:rPr lang="en-US" sz="2800" cap="none" dirty="0" err="1" smtClean="0">
                <a:latin typeface="Constantia" panose="02030602050306030303" pitchFamily="18" charset="0"/>
              </a:rPr>
              <a:t>Sertralin</a:t>
            </a:r>
            <a:endParaRPr lang="en-US" sz="2800" cap="none" dirty="0" smtClean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889290" y="3020956"/>
            <a:ext cx="1735177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800567" y="3150592"/>
            <a:ext cx="88723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53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0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85580" y="1862382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cap="none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1a Inhibitor    </a:t>
            </a:r>
            <a:r>
              <a:rPr lang="en-US" sz="2800" cap="none" dirty="0" smtClean="0">
                <a:latin typeface="Constantia" panose="02030602050306030303" pitchFamily="18" charset="0"/>
              </a:rPr>
              <a:t>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Theophyline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Fluvoxamine      +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Halopeindol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       Clozapine Olanzapine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Teritiary</a:t>
            </a:r>
            <a:r>
              <a:rPr lang="en-US" sz="2800" cap="none" dirty="0" smtClean="0">
                <a:latin typeface="Constantia" panose="02030602050306030303" pitchFamily="18" charset="0"/>
              </a:rPr>
              <a:t>  TCA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929631" y="3020956"/>
            <a:ext cx="1735177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LEVEL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840908" y="3150592"/>
            <a:ext cx="88723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94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1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991451" y="1862382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Tramadol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Ltrypramine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SSRI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+            Clomipramine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Triptans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Venlafaxine</a:t>
            </a: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       Lithium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025786" y="2441668"/>
            <a:ext cx="2710147" cy="141784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SEROTONIN</a:t>
            </a:r>
          </a:p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SYNDROME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765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209683" y="1465774"/>
            <a:ext cx="9579228" cy="25764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SSRI            +            MAOI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SNRI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Linezolide</a:t>
            </a:r>
            <a:endParaRPr lang="en-US" sz="2800" cap="none" dirty="0" smtClean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7924529" y="3003528"/>
            <a:ext cx="2710147" cy="141784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SEROTONIN</a:t>
            </a:r>
          </a:p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SYNDROME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272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8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836127" y="1057619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Low Potent </a:t>
            </a:r>
            <a:r>
              <a:rPr lang="en-US" sz="2800" dirty="0" smtClean="0">
                <a:latin typeface="Constantia" panose="02030602050306030303" pitchFamily="18" charset="0"/>
              </a:rPr>
              <a:t>AP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</a:t>
            </a:r>
            <a:r>
              <a:rPr lang="en-US" sz="2800" dirty="0">
                <a:latin typeface="Constantia" panose="02030602050306030303" pitchFamily="18" charset="0"/>
              </a:rPr>
              <a:t>TCA</a:t>
            </a:r>
            <a:r>
              <a:rPr lang="en-US" sz="2800" dirty="0" smtClean="0">
                <a:latin typeface="Constantia" panose="02030602050306030303" pitchFamily="18" charset="0"/>
              </a:rPr>
              <a:t>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+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Antiparkinsonia</a:t>
            </a:r>
            <a:r>
              <a:rPr lang="en-US" sz="2800" cap="none" dirty="0" smtClean="0">
                <a:latin typeface="Constantia" panose="02030602050306030303" pitchFamily="18" charset="0"/>
              </a:rPr>
              <a:t> Drugs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454350" y="1938736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ANTICHOLINERGIC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99266" y="2036239"/>
            <a:ext cx="79712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81042" y="3481329"/>
            <a:ext cx="7618223" cy="1957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Sedative Hypnotics</a:t>
            </a:r>
          </a:p>
          <a:p>
            <a:r>
              <a:rPr lang="en-US" sz="2800" dirty="0" smtClean="0">
                <a:latin typeface="Constantia" panose="02030602050306030303" pitchFamily="18" charset="0"/>
              </a:rPr>
              <a:t> </a:t>
            </a:r>
            <a:r>
              <a:rPr lang="en-US" sz="2800" dirty="0">
                <a:latin typeface="Constantia" panose="02030602050306030303" pitchFamily="18" charset="0"/>
              </a:rPr>
              <a:t>TCA</a:t>
            </a:r>
            <a:r>
              <a:rPr lang="en-US" sz="2800" dirty="0" smtClean="0">
                <a:latin typeface="Constantia" panose="02030602050306030303" pitchFamily="18" charset="0"/>
              </a:rPr>
              <a:t>        +        </a:t>
            </a:r>
            <a:r>
              <a:rPr lang="en-US" sz="2800" cap="none" dirty="0" smtClean="0">
                <a:latin typeface="Constantia" panose="02030602050306030303" pitchFamily="18" charset="0"/>
              </a:rPr>
              <a:t>Narcotics</a:t>
            </a:r>
            <a:endParaRPr lang="en-US" sz="2800" dirty="0" smtClean="0">
              <a:latin typeface="Constantia" panose="02030602050306030303" pitchFamily="18" charset="0"/>
            </a:endParaRPr>
          </a:p>
          <a:p>
            <a:r>
              <a:rPr lang="en-US" sz="2800" cap="none" dirty="0" smtClean="0">
                <a:latin typeface="Constantia" panose="02030602050306030303" pitchFamily="18" charset="0"/>
              </a:rPr>
              <a:t>                           </a:t>
            </a:r>
            <a:r>
              <a:rPr lang="en-US" sz="2800" cap="none" dirty="0" err="1" smtClean="0">
                <a:latin typeface="Constantia" panose="02030602050306030303" pitchFamily="18" charset="0"/>
              </a:rPr>
              <a:t>Alchohol</a:t>
            </a:r>
            <a:endParaRPr lang="en-US" sz="2800" cap="none" dirty="0" smtClean="0">
              <a:latin typeface="Constantia" panose="02030602050306030303" pitchFamily="18" charset="0"/>
            </a:endParaRPr>
          </a:p>
          <a:p>
            <a:r>
              <a:rPr lang="en-US" sz="2800" dirty="0" smtClean="0">
                <a:latin typeface="Constantia" panose="02030602050306030303" pitchFamily="18" charset="0"/>
              </a:rPr>
              <a:t>                </a:t>
            </a:r>
            <a:endParaRPr lang="en-US" sz="2800" dirty="0">
              <a:latin typeface="Constantia" panose="02030602050306030303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564518" y="4155811"/>
            <a:ext cx="4264461" cy="9647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SEDATIVE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  <a:t>EFFECTS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8317247" y="4459949"/>
            <a:ext cx="106645" cy="35651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636" y="70903"/>
            <a:ext cx="11227777" cy="63719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1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3" grpId="0" animBg="1"/>
      <p:bldP spid="9" grpId="0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idi presentation template - 990309 EN" id="{727E5D81-2038-4FE8-9540-8780AB091056}" vid="{59C72134-48C1-4C41-A89E-96ADDE8D2F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MKS-Abidi Presentation Template-990727-EN</Template>
  <TotalTime>966</TotalTime>
  <Words>200</Words>
  <Application>Microsoft Office PowerPoint</Application>
  <PresentationFormat>Widescreen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3</vt:lpstr>
      <vt:lpstr>Office Theme</vt:lpstr>
      <vt:lpstr> DRUG_DRUG INTRACTIONS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Abidi Hygienic vs. Abidi Pharmaceutical</dc:title>
  <dc:creator>Ata Parsa</dc:creator>
  <cp:lastModifiedBy>Behnoush Alizadeh</cp:lastModifiedBy>
  <cp:revision>118</cp:revision>
  <dcterms:created xsi:type="dcterms:W3CDTF">2020-10-17T15:25:06Z</dcterms:created>
  <dcterms:modified xsi:type="dcterms:W3CDTF">2021-01-06T04:36:34Z</dcterms:modified>
</cp:coreProperties>
</file>